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42"/>
  </p:notesMasterIdLst>
  <p:sldIdLst>
    <p:sldId id="265" r:id="rId6"/>
    <p:sldId id="318" r:id="rId7"/>
    <p:sldId id="264" r:id="rId8"/>
    <p:sldId id="319" r:id="rId9"/>
    <p:sldId id="320" r:id="rId10"/>
    <p:sldId id="306" r:id="rId11"/>
    <p:sldId id="299" r:id="rId12"/>
    <p:sldId id="270" r:id="rId13"/>
    <p:sldId id="271" r:id="rId14"/>
    <p:sldId id="272" r:id="rId15"/>
    <p:sldId id="274" r:id="rId16"/>
    <p:sldId id="275" r:id="rId17"/>
    <p:sldId id="308" r:id="rId18"/>
    <p:sldId id="309" r:id="rId19"/>
    <p:sldId id="276" r:id="rId20"/>
    <p:sldId id="277" r:id="rId21"/>
    <p:sldId id="278" r:id="rId22"/>
    <p:sldId id="279" r:id="rId23"/>
    <p:sldId id="310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311" r:id="rId32"/>
    <p:sldId id="312" r:id="rId33"/>
    <p:sldId id="287" r:id="rId34"/>
    <p:sldId id="288" r:id="rId35"/>
    <p:sldId id="289" r:id="rId36"/>
    <p:sldId id="290" r:id="rId37"/>
    <p:sldId id="315" r:id="rId38"/>
    <p:sldId id="316" r:id="rId39"/>
    <p:sldId id="317" r:id="rId40"/>
    <p:sldId id="261" r:id="rId41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6"/>
    <p:restoredTop sz="94720"/>
  </p:normalViewPr>
  <p:slideViewPr>
    <p:cSldViewPr snapToGrid="0">
      <p:cViewPr varScale="1">
        <p:scale>
          <a:sx n="108" d="100"/>
          <a:sy n="108" d="100"/>
        </p:scale>
        <p:origin x="504" y="10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11-2-2021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rmatiestandaarden.nictiz.nl/images/a/a1/1._Kwalificatiescript_-_MedMij_Beschikbaarstellen_Basisgegevens_GGZ_V2020.01.pdf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 dirty="0" err="1">
                <a:solidFill>
                  <a:srgbClr val="E17032"/>
                </a:solidFill>
              </a:rPr>
              <a:t>Beschikbaarstellen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>
                <a:solidFill>
                  <a:srgbClr val="E17032"/>
                </a:solidFill>
              </a:rPr>
              <a:t>Basisgegevens GGZ</a:t>
            </a:r>
            <a:endParaRPr lang="nl-NL" sz="5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 dirty="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2.0 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		: 2020.01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2.1 - Verzekeringsgegevens</a:t>
            </a:r>
          </a:p>
        </p:txBody>
      </p:sp>
    </p:spTree>
    <p:extLst>
      <p:ext uri="{BB962C8B-B14F-4D97-AF65-F5344CB8AC3E}">
        <p14:creationId xmlns:p14="http://schemas.microsoft.com/office/powerpoint/2010/main" val="4264254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3.1 - Behandelaanwijzingen</a:t>
            </a:r>
          </a:p>
        </p:txBody>
      </p:sp>
    </p:spTree>
    <p:extLst>
      <p:ext uri="{BB962C8B-B14F-4D97-AF65-F5344CB8AC3E}">
        <p14:creationId xmlns:p14="http://schemas.microsoft.com/office/powerpoint/2010/main" val="570525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3.2 – Wilsverklaringen </a:t>
            </a:r>
          </a:p>
        </p:txBody>
      </p:sp>
    </p:spTree>
    <p:extLst>
      <p:ext uri="{BB962C8B-B14F-4D97-AF65-F5344CB8AC3E}">
        <p14:creationId xmlns:p14="http://schemas.microsoft.com/office/powerpoint/2010/main" val="524030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3.3 – Juridische status</a:t>
            </a:r>
          </a:p>
        </p:txBody>
      </p:sp>
    </p:spTree>
    <p:extLst>
      <p:ext uri="{BB962C8B-B14F-4D97-AF65-F5344CB8AC3E}">
        <p14:creationId xmlns:p14="http://schemas.microsoft.com/office/powerpoint/2010/main" val="1582169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3.4 – </a:t>
            </a:r>
            <a:r>
              <a:rPr lang="nl-NL" dirty="0" err="1"/>
              <a:t>Vrijheidsbeperkende</a:t>
            </a:r>
            <a:r>
              <a:rPr lang="nl-NL" dirty="0"/>
              <a:t> maatregelen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D2A14B8-A819-D34D-928A-40D79F3D55D3}"/>
              </a:ext>
            </a:extLst>
          </p:cNvPr>
          <p:cNvSpPr txBox="1"/>
          <p:nvPr/>
        </p:nvSpPr>
        <p:spPr>
          <a:xfrm>
            <a:off x="1319660" y="5679923"/>
            <a:ext cx="9551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Altijd verplicht voor zorgsetting ‘zorg met verblijf’, niet verplicht voor zorgsetting ‘ambulante zorg’</a:t>
            </a:r>
          </a:p>
        </p:txBody>
      </p:sp>
    </p:spTree>
    <p:extLst>
      <p:ext uri="{BB962C8B-B14F-4D97-AF65-F5344CB8AC3E}">
        <p14:creationId xmlns:p14="http://schemas.microsoft.com/office/powerpoint/2010/main" val="2348333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4.1 - Contactpersoon</a:t>
            </a:r>
          </a:p>
        </p:txBody>
      </p:sp>
    </p:spTree>
    <p:extLst>
      <p:ext uri="{BB962C8B-B14F-4D97-AF65-F5344CB8AC3E}">
        <p14:creationId xmlns:p14="http://schemas.microsoft.com/office/powerpoint/2010/main" val="38663470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5.1 – Functionele/mentale status</a:t>
            </a:r>
          </a:p>
        </p:txBody>
      </p:sp>
    </p:spTree>
    <p:extLst>
      <p:ext uri="{BB962C8B-B14F-4D97-AF65-F5344CB8AC3E}">
        <p14:creationId xmlns:p14="http://schemas.microsoft.com/office/powerpoint/2010/main" val="1954062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6.1 – Problemen (incl. diagnoses)</a:t>
            </a:r>
          </a:p>
        </p:txBody>
      </p:sp>
    </p:spTree>
    <p:extLst>
      <p:ext uri="{BB962C8B-B14F-4D97-AF65-F5344CB8AC3E}">
        <p14:creationId xmlns:p14="http://schemas.microsoft.com/office/powerpoint/2010/main" val="12566823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7.1 - Drugsgebruik</a:t>
            </a:r>
          </a:p>
        </p:txBody>
      </p:sp>
    </p:spTree>
    <p:extLst>
      <p:ext uri="{BB962C8B-B14F-4D97-AF65-F5344CB8AC3E}">
        <p14:creationId xmlns:p14="http://schemas.microsoft.com/office/powerpoint/2010/main" val="32107308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7.2 - Alcoholgebruik</a:t>
            </a:r>
          </a:p>
        </p:txBody>
      </p:sp>
    </p:spTree>
    <p:extLst>
      <p:ext uri="{BB962C8B-B14F-4D97-AF65-F5344CB8AC3E}">
        <p14:creationId xmlns:p14="http://schemas.microsoft.com/office/powerpoint/2010/main" val="577854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680" y="1274868"/>
            <a:ext cx="10357052" cy="4703391"/>
          </a:xfrm>
        </p:spPr>
        <p:txBody>
          <a:bodyPr>
            <a:normAutofit/>
          </a:bodyPr>
          <a:lstStyle/>
          <a:p>
            <a:pPr fontAlgn="t"/>
            <a:r>
              <a:rPr lang="nl-NL" sz="1600" dirty="0"/>
              <a:t>Naam leverancier		:</a:t>
            </a:r>
            <a:br>
              <a:rPr lang="nl-NL" sz="1600" b="0" dirty="0"/>
            </a:br>
            <a:r>
              <a:rPr lang="nl-NL" sz="1600" dirty="0"/>
              <a:t>Leveranciersnummer		:</a:t>
            </a:r>
            <a:endParaRPr lang="nl-NL" sz="1600" b="0" dirty="0"/>
          </a:p>
          <a:p>
            <a:pPr fontAlgn="t"/>
            <a:br>
              <a:rPr lang="nl-NL" sz="1600" dirty="0"/>
            </a:br>
            <a:r>
              <a:rPr lang="nl-NL" sz="1600" dirty="0"/>
              <a:t>Naam DVZA applicatie		:</a:t>
            </a:r>
            <a:endParaRPr lang="nl-NL" sz="1600" b="0" dirty="0"/>
          </a:p>
          <a:p>
            <a:pPr fontAlgn="t"/>
            <a:r>
              <a:rPr lang="nl-NL" sz="1600" dirty="0"/>
              <a:t>Versienummer applicatie	:</a:t>
            </a:r>
            <a:endParaRPr lang="nl-NL" sz="1600" b="0" dirty="0"/>
          </a:p>
          <a:p>
            <a:pPr fontAlgn="t"/>
            <a:r>
              <a:rPr lang="nl-NL" sz="1600" dirty="0"/>
              <a:t>Zorgsetting			: </a:t>
            </a:r>
            <a:r>
              <a:rPr lang="nl-NL" sz="1600" b="0" i="1" dirty="0"/>
              <a:t>Ambulante zorg of Zorg met verblijf?</a:t>
            </a:r>
            <a:endParaRPr lang="nl-NL" sz="1600" dirty="0"/>
          </a:p>
          <a:p>
            <a:pPr fontAlgn="t"/>
            <a:br>
              <a:rPr lang="nl-NL" sz="1600" dirty="0"/>
            </a:br>
            <a:r>
              <a:rPr lang="nl-NL" sz="1600" dirty="0"/>
              <a:t>Naam bronsystemen incl. versie:</a:t>
            </a:r>
            <a:endParaRPr lang="nl-NL" sz="1600" b="0" dirty="0"/>
          </a:p>
          <a:p>
            <a:pPr fontAlgn="t"/>
            <a:br>
              <a:rPr lang="nl-NL" sz="1600" dirty="0"/>
            </a:br>
            <a:r>
              <a:rPr lang="nl-NL" sz="1600" dirty="0"/>
              <a:t>Start kwalificatieslot		:</a:t>
            </a:r>
            <a:endParaRPr lang="nl-NL" sz="1600" b="0" dirty="0"/>
          </a:p>
          <a:p>
            <a:pPr fontAlgn="t"/>
            <a:r>
              <a:rPr lang="nl-NL" sz="1600" dirty="0"/>
              <a:t>Datum aanleverformat		:</a:t>
            </a:r>
            <a:endParaRPr lang="nl-NL" sz="1600" b="0" dirty="0"/>
          </a:p>
        </p:txBody>
      </p:sp>
    </p:spTree>
    <p:extLst>
      <p:ext uri="{BB962C8B-B14F-4D97-AF65-F5344CB8AC3E}">
        <p14:creationId xmlns:p14="http://schemas.microsoft.com/office/powerpoint/2010/main" val="23262633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7.3 - Tabakgebruik</a:t>
            </a:r>
          </a:p>
        </p:txBody>
      </p:sp>
    </p:spTree>
    <p:extLst>
      <p:ext uri="{BB962C8B-B14F-4D97-AF65-F5344CB8AC3E}">
        <p14:creationId xmlns:p14="http://schemas.microsoft.com/office/powerpoint/2010/main" val="3090497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8.1 - Woonsituatie</a:t>
            </a:r>
          </a:p>
        </p:txBody>
      </p:sp>
    </p:spTree>
    <p:extLst>
      <p:ext uri="{BB962C8B-B14F-4D97-AF65-F5344CB8AC3E}">
        <p14:creationId xmlns:p14="http://schemas.microsoft.com/office/powerpoint/2010/main" val="198580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8.2 - Gezinssituatie</a:t>
            </a:r>
          </a:p>
        </p:txBody>
      </p:sp>
    </p:spTree>
    <p:extLst>
      <p:ext uri="{BB962C8B-B14F-4D97-AF65-F5344CB8AC3E}">
        <p14:creationId xmlns:p14="http://schemas.microsoft.com/office/powerpoint/2010/main" val="22588385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8.3 - Taalvaardigheid</a:t>
            </a:r>
          </a:p>
        </p:txBody>
      </p:sp>
    </p:spTree>
    <p:extLst>
      <p:ext uri="{BB962C8B-B14F-4D97-AF65-F5344CB8AC3E}">
        <p14:creationId xmlns:p14="http://schemas.microsoft.com/office/powerpoint/2010/main" val="6232906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8.4 – Participatie in maatschappij</a:t>
            </a:r>
          </a:p>
        </p:txBody>
      </p:sp>
    </p:spTree>
    <p:extLst>
      <p:ext uri="{BB962C8B-B14F-4D97-AF65-F5344CB8AC3E}">
        <p14:creationId xmlns:p14="http://schemas.microsoft.com/office/powerpoint/2010/main" val="6293169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9.1 – Laboratoriumuitslagen</a:t>
            </a:r>
          </a:p>
        </p:txBody>
      </p:sp>
    </p:spTree>
    <p:extLst>
      <p:ext uri="{BB962C8B-B14F-4D97-AF65-F5344CB8AC3E}">
        <p14:creationId xmlns:p14="http://schemas.microsoft.com/office/powerpoint/2010/main" val="42479448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9.2 - Vragenlijsten</a:t>
            </a:r>
          </a:p>
        </p:txBody>
      </p:sp>
    </p:spTree>
    <p:extLst>
      <p:ext uri="{BB962C8B-B14F-4D97-AF65-F5344CB8AC3E}">
        <p14:creationId xmlns:p14="http://schemas.microsoft.com/office/powerpoint/2010/main" val="31202064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9.3 - Verrichtingen</a:t>
            </a:r>
          </a:p>
        </p:txBody>
      </p:sp>
    </p:spTree>
    <p:extLst>
      <p:ext uri="{BB962C8B-B14F-4D97-AF65-F5344CB8AC3E}">
        <p14:creationId xmlns:p14="http://schemas.microsoft.com/office/powerpoint/2010/main" val="6937262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9.4 - Verslagen</a:t>
            </a:r>
          </a:p>
        </p:txBody>
      </p:sp>
    </p:spTree>
    <p:extLst>
      <p:ext uri="{BB962C8B-B14F-4D97-AF65-F5344CB8AC3E}">
        <p14:creationId xmlns:p14="http://schemas.microsoft.com/office/powerpoint/2010/main" val="8390123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10.1 - Huisarts</a:t>
            </a:r>
          </a:p>
        </p:txBody>
      </p:sp>
    </p:spTree>
    <p:extLst>
      <p:ext uri="{BB962C8B-B14F-4D97-AF65-F5344CB8AC3E}">
        <p14:creationId xmlns:p14="http://schemas.microsoft.com/office/powerpoint/2010/main" val="4189376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10.2 - Regiebehandelaar</a:t>
            </a:r>
          </a:p>
        </p:txBody>
      </p:sp>
    </p:spTree>
    <p:extLst>
      <p:ext uri="{BB962C8B-B14F-4D97-AF65-F5344CB8AC3E}">
        <p14:creationId xmlns:p14="http://schemas.microsoft.com/office/powerpoint/2010/main" val="22884033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10.3 – Overige behandelaars</a:t>
            </a:r>
          </a:p>
        </p:txBody>
      </p:sp>
    </p:spTree>
    <p:extLst>
      <p:ext uri="{BB962C8B-B14F-4D97-AF65-F5344CB8AC3E}">
        <p14:creationId xmlns:p14="http://schemas.microsoft.com/office/powerpoint/2010/main" val="24536862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10.4 - Zorgaanbieder</a:t>
            </a:r>
          </a:p>
        </p:txBody>
      </p:sp>
    </p:spTree>
    <p:extLst>
      <p:ext uri="{BB962C8B-B14F-4D97-AF65-F5344CB8AC3E}">
        <p14:creationId xmlns:p14="http://schemas.microsoft.com/office/powerpoint/2010/main" val="30086441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899688" cy="2812312"/>
          </a:xfrm>
        </p:spPr>
        <p:txBody>
          <a:bodyPr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Basisgegevens GGZ en FHIR berichten scenario 1.2 t/m 1.4</a:t>
            </a:r>
            <a:br>
              <a:rPr lang="nl-NL" sz="3600" dirty="0"/>
            </a:br>
            <a:r>
              <a:rPr lang="nl-NL" dirty="0"/>
              <a:t>-- voorlopig buiten scope : scenario 1.3 &amp; 1.4 --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4718601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– Patiëntgegevens </a:t>
            </a:r>
          </a:p>
        </p:txBody>
      </p:sp>
    </p:spTree>
    <p:extLst>
      <p:ext uri="{BB962C8B-B14F-4D97-AF65-F5344CB8AC3E}">
        <p14:creationId xmlns:p14="http://schemas.microsoft.com/office/powerpoint/2010/main" val="17014007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1.2 – Burgerlijke staat</a:t>
            </a:r>
          </a:p>
        </p:txBody>
      </p:sp>
    </p:spTree>
    <p:extLst>
      <p:ext uri="{BB962C8B-B14F-4D97-AF65-F5344CB8AC3E}">
        <p14:creationId xmlns:p14="http://schemas.microsoft.com/office/powerpoint/2010/main" val="7727364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Architectuurplaat DVZA – bronsystemen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nl-NL" sz="1800" b="0" dirty="0"/>
              <a:t>Alleen van toepassing bij meerdere bronsystemen</a:t>
            </a:r>
          </a:p>
        </p:txBody>
      </p:sp>
    </p:spTree>
    <p:extLst>
      <p:ext uri="{BB962C8B-B14F-4D97-AF65-F5344CB8AC3E}">
        <p14:creationId xmlns:p14="http://schemas.microsoft.com/office/powerpoint/2010/main" val="2572942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Zibs</a:t>
            </a:r>
            <a:r>
              <a:rPr lang="nl-NL" dirty="0"/>
              <a:t> die niet worden ondersteund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nl-NL" sz="1800" b="0" dirty="0"/>
              <a:t>Geef hier aan welke </a:t>
            </a:r>
            <a:r>
              <a:rPr lang="nl-NL" sz="1800" b="0" dirty="0" err="1"/>
              <a:t>zibs</a:t>
            </a:r>
            <a:r>
              <a:rPr lang="nl-NL" sz="1800" b="0" dirty="0"/>
              <a:t> </a:t>
            </a:r>
            <a:r>
              <a:rPr lang="nl-NL" sz="1800" dirty="0"/>
              <a:t>niet</a:t>
            </a:r>
            <a:r>
              <a:rPr lang="nl-NL" sz="1800" b="0" dirty="0"/>
              <a:t> of </a:t>
            </a:r>
            <a:r>
              <a:rPr lang="nl-NL" sz="1800" dirty="0"/>
              <a:t>niet volledig </a:t>
            </a:r>
            <a:r>
              <a:rPr lang="nl-NL" sz="1800" b="0" dirty="0"/>
              <a:t>worden ondersteund.</a:t>
            </a:r>
            <a:br>
              <a:rPr lang="nl-NL" sz="1800" b="0" dirty="0"/>
            </a:br>
            <a:r>
              <a:rPr lang="nl-NL" sz="1800" b="0" dirty="0"/>
              <a:t>Zie </a:t>
            </a:r>
            <a:r>
              <a:rPr lang="nl-NL" sz="1800" b="0" dirty="0">
                <a:hlinkClick r:id="rId2"/>
              </a:rPr>
              <a:t>kwalificatiescript beschikbaarstellen </a:t>
            </a:r>
            <a:r>
              <a:rPr lang="nl-NL" sz="1800" b="0" dirty="0" err="1">
                <a:hlinkClick r:id="rId2"/>
              </a:rPr>
              <a:t>BgGGZ</a:t>
            </a:r>
            <a:endParaRPr lang="nl-NL" sz="1800" b="0" dirty="0"/>
          </a:p>
        </p:txBody>
      </p:sp>
    </p:spTree>
    <p:extLst>
      <p:ext uri="{BB962C8B-B14F-4D97-AF65-F5344CB8AC3E}">
        <p14:creationId xmlns:p14="http://schemas.microsoft.com/office/powerpoint/2010/main" val="1054820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</a:t>
            </a:r>
            <a:r>
              <a:rPr lang="nl-NL" sz="1400" b="0"/>
              <a:t>vul hier de juiste links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nl-NL" sz="1600" dirty="0"/>
              <a:t>Scenario 1.1	: </a:t>
            </a:r>
            <a:r>
              <a:rPr lang="nl-NL" sz="1200" b="0" i="1" dirty="0"/>
              <a:t>vul hier de link in voor scenario 1.1</a:t>
            </a:r>
            <a:endParaRPr lang="nl-NL" sz="1600" dirty="0"/>
          </a:p>
          <a:p>
            <a:r>
              <a:rPr lang="nl-NL" sz="1600" dirty="0"/>
              <a:t>Scenario 1.2	: </a:t>
            </a:r>
            <a:r>
              <a:rPr lang="nl-NL" sz="1200" b="0" i="1" dirty="0"/>
              <a:t>vul hier de link in voor scenario 1.2</a:t>
            </a:r>
          </a:p>
          <a:p>
            <a:r>
              <a:rPr lang="nl-NL" dirty="0"/>
              <a:t>-- voorlopig buiten scope : scenario 1.3 &amp; 1.4 --</a:t>
            </a:r>
            <a:endParaRPr lang="nl-NL" sz="1200" b="0" i="1" dirty="0"/>
          </a:p>
          <a:p>
            <a:r>
              <a:rPr lang="nl-NL" sz="1600" dirty="0"/>
              <a:t>Scenario 1.3	: </a:t>
            </a:r>
            <a:r>
              <a:rPr lang="nl-NL" sz="1200" b="0" i="1" dirty="0"/>
              <a:t>vul hier de link in voor scenario 1.3</a:t>
            </a:r>
            <a:endParaRPr lang="nl-NL" sz="1600" dirty="0"/>
          </a:p>
          <a:p>
            <a:r>
              <a:rPr lang="nl-NL" sz="1600" dirty="0"/>
              <a:t>Scenario 1.4	: </a:t>
            </a:r>
            <a:r>
              <a:rPr lang="nl-NL" sz="1200" b="0" i="1" dirty="0"/>
              <a:t>vul hier de link in voor scenario 1.4</a:t>
            </a:r>
            <a:endParaRPr lang="nl-NL" sz="1200" dirty="0"/>
          </a:p>
          <a:p>
            <a:endParaRPr lang="nl-NL" sz="1200" dirty="0">
              <a:solidFill>
                <a:srgbClr val="FF0000"/>
              </a:solidFill>
            </a:endParaRPr>
          </a:p>
          <a:p>
            <a:endParaRPr lang="nl-NL" sz="1200" dirty="0"/>
          </a:p>
          <a:p>
            <a:endParaRPr lang="nl-NL" sz="1200" dirty="0"/>
          </a:p>
          <a:p>
            <a:endParaRPr lang="nl-NL" sz="1200" dirty="0"/>
          </a:p>
          <a:p>
            <a:r>
              <a:rPr lang="nl-NL" sz="1600" dirty="0"/>
              <a:t>Datum uitvoeren test	: </a:t>
            </a:r>
          </a:p>
          <a:p>
            <a:endParaRPr lang="nl-NL" sz="1600" dirty="0"/>
          </a:p>
          <a:p>
            <a:endParaRPr lang="nl-NL" sz="160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9317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Basisgegevens GGZ en FHIR berichten scenario 1.1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1.1 - Patiëntgegevens 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Sectie 1.2 – Burgerlijke staat </a:t>
            </a:r>
          </a:p>
        </p:txBody>
      </p:sp>
    </p:spTree>
    <p:extLst>
      <p:ext uri="{BB962C8B-B14F-4D97-AF65-F5344CB8AC3E}">
        <p14:creationId xmlns:p14="http://schemas.microsoft.com/office/powerpoint/2010/main" val="3040574675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8" ma:contentTypeDescription="Een nieuw document maken." ma:contentTypeScope="" ma:versionID="b37cf08cdf6b4ac202005961099138ad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515877cf521959465d3bc49395fd9dc3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803B14-7EBE-4005-9148-116AD9BB46D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A1DAA9-2BA8-4FE4-B7FA-67944EED01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47</TotalTime>
  <Words>460</Words>
  <Application>Microsoft Office PowerPoint</Application>
  <PresentationFormat>Aangepast</PresentationFormat>
  <Paragraphs>68</Paragraphs>
  <Slides>36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36</vt:i4>
      </vt:variant>
    </vt:vector>
  </HeadingPairs>
  <TitlesOfParts>
    <vt:vector size="42" baseType="lpstr">
      <vt:lpstr>.AppleSystemUIFont</vt:lpstr>
      <vt:lpstr>Arial</vt:lpstr>
      <vt:lpstr>Calibri</vt:lpstr>
      <vt:lpstr>Verdana</vt:lpstr>
      <vt:lpstr>Nictiz16x9_NL</vt:lpstr>
      <vt:lpstr>Nictiz16x9_NL_corporate</vt:lpstr>
      <vt:lpstr>Beschikbaarstellen Basisgegevens GGZ</vt:lpstr>
      <vt:lpstr>Algemene informatie vul hier je informatie aan</vt:lpstr>
      <vt:lpstr>Gebruik aanleverformat</vt:lpstr>
      <vt:lpstr>Architectuurplaat DVZA – bronsystemen </vt:lpstr>
      <vt:lpstr>Zibs die niet worden ondersteund</vt:lpstr>
      <vt:lpstr>Touchstone vul hier de juiste links aan</vt:lpstr>
      <vt:lpstr>Basisgegevens GGZ en FHIR berichten scenario 1.1</vt:lpstr>
      <vt:lpstr>Sectie 1.1 - Patiëntgegevens </vt:lpstr>
      <vt:lpstr>Sectie 1.2 – Burgerlijke staat </vt:lpstr>
      <vt:lpstr>Sectie 2.1 - Verzekeringsgegevens</vt:lpstr>
      <vt:lpstr>Sectie 3.1 - Behandelaanwijzingen</vt:lpstr>
      <vt:lpstr>Sectie 3.2 – Wilsverklaringen </vt:lpstr>
      <vt:lpstr>Sectie 3.3 – Juridische status</vt:lpstr>
      <vt:lpstr>Sectie 3.4 – Vrijheidsbeperkende maatregelen</vt:lpstr>
      <vt:lpstr>Sectie 4.1 - Contactpersoon</vt:lpstr>
      <vt:lpstr>Sectie 5.1 – Functionele/mentale status</vt:lpstr>
      <vt:lpstr>Sectie 6.1 – Problemen (incl. diagnoses)</vt:lpstr>
      <vt:lpstr>Sectie 7.1 - Drugsgebruik</vt:lpstr>
      <vt:lpstr>Sectie 7.2 - Alcoholgebruik</vt:lpstr>
      <vt:lpstr>Sectie 7.3 - Tabakgebruik</vt:lpstr>
      <vt:lpstr>Sectie 8.1 - Woonsituatie</vt:lpstr>
      <vt:lpstr>Sectie 8.2 - Gezinssituatie</vt:lpstr>
      <vt:lpstr>Sectie 8.3 - Taalvaardigheid</vt:lpstr>
      <vt:lpstr>Sectie 8.4 – Participatie in maatschappij</vt:lpstr>
      <vt:lpstr>Sectie 9.1 – Laboratoriumuitslagen</vt:lpstr>
      <vt:lpstr>Sectie 9.2 - Vragenlijsten</vt:lpstr>
      <vt:lpstr>Sectie 9.3 - Verrichtingen</vt:lpstr>
      <vt:lpstr>Sectie 9.4 - Verslagen</vt:lpstr>
      <vt:lpstr>Sectie 10.1 - Huisarts</vt:lpstr>
      <vt:lpstr>Sectie 10.2 - Regiebehandelaar</vt:lpstr>
      <vt:lpstr>Sectie 10.3 – Overige behandelaars</vt:lpstr>
      <vt:lpstr>Sectie 10.4 - Zorgaanbieder</vt:lpstr>
      <vt:lpstr>Basisgegevens GGZ en FHIR berichten scenario 1.2 t/m 1.4 -- voorlopig buiten scope : scenario 1.3 &amp; 1.4 --</vt:lpstr>
      <vt:lpstr>Sectie 1.1 – Patiëntgegevens </vt:lpstr>
      <vt:lpstr>Sectie 1.2 – Burgerlijke staat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Gabriel Hopmans</cp:lastModifiedBy>
  <cp:revision>2</cp:revision>
  <dcterms:created xsi:type="dcterms:W3CDTF">2019-08-02T18:27:37Z</dcterms:created>
  <dcterms:modified xsi:type="dcterms:W3CDTF">2021-02-11T15:52:04Z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</Properties>
</file>