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8" r:id="rId5"/>
  </p:sldMasterIdLst>
  <p:notesMasterIdLst>
    <p:notesMasterId r:id="rId42"/>
  </p:notesMasterIdLst>
  <p:sldIdLst>
    <p:sldId id="265" r:id="rId6"/>
    <p:sldId id="307" r:id="rId7"/>
    <p:sldId id="264" r:id="rId8"/>
    <p:sldId id="319" r:id="rId9"/>
    <p:sldId id="299" r:id="rId10"/>
    <p:sldId id="270" r:id="rId11"/>
    <p:sldId id="271" r:id="rId12"/>
    <p:sldId id="272" r:id="rId13"/>
    <p:sldId id="274" r:id="rId14"/>
    <p:sldId id="275" r:id="rId15"/>
    <p:sldId id="308" r:id="rId16"/>
    <p:sldId id="309" r:id="rId17"/>
    <p:sldId id="276" r:id="rId18"/>
    <p:sldId id="277" r:id="rId19"/>
    <p:sldId id="278" r:id="rId20"/>
    <p:sldId id="279" r:id="rId21"/>
    <p:sldId id="310" r:id="rId22"/>
    <p:sldId id="280" r:id="rId23"/>
    <p:sldId id="281" r:id="rId24"/>
    <p:sldId id="282" r:id="rId25"/>
    <p:sldId id="283" r:id="rId26"/>
    <p:sldId id="284" r:id="rId27"/>
    <p:sldId id="314" r:id="rId28"/>
    <p:sldId id="285" r:id="rId29"/>
    <p:sldId id="286" r:id="rId30"/>
    <p:sldId id="311" r:id="rId31"/>
    <p:sldId id="312" r:id="rId32"/>
    <p:sldId id="287" r:id="rId33"/>
    <p:sldId id="288" r:id="rId34"/>
    <p:sldId id="289" r:id="rId35"/>
    <p:sldId id="290" r:id="rId36"/>
    <p:sldId id="315" r:id="rId37"/>
    <p:sldId id="316" r:id="rId38"/>
    <p:sldId id="317" r:id="rId39"/>
    <p:sldId id="318" r:id="rId40"/>
    <p:sldId id="261" r:id="rId41"/>
  </p:sldIdLst>
  <p:sldSz cx="12190413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710" userDrawn="1">
          <p15:clr>
            <a:srgbClr val="A4A3A4"/>
          </p15:clr>
        </p15:guide>
        <p15:guide id="3" orient="horz" pos="1349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577" userDrawn="1">
          <p15:clr>
            <a:srgbClr val="A4A3A4"/>
          </p15:clr>
        </p15:guide>
        <p15:guide id="6" pos="710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rlotte Schreuder" initials="CS" lastIdx="1" clrIdx="0">
    <p:extLst>
      <p:ext uri="{19B8F6BF-5375-455C-9EA6-DF929625EA0E}">
        <p15:presenceInfo xmlns:p15="http://schemas.microsoft.com/office/powerpoint/2012/main" userId="S::schreuder@nictiz.nl::ebe3dcd6-a19a-475b-9fd2-5aec667b81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6AA7"/>
    <a:srgbClr val="CC6AA6"/>
    <a:srgbClr val="E17032"/>
    <a:srgbClr val="F6F3EE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D1BB21-DD81-4DAB-8006-3A94F3DB8A30}" v="1" dt="2019-10-24T08:54:26.12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06"/>
    <p:restoredTop sz="94720"/>
  </p:normalViewPr>
  <p:slideViewPr>
    <p:cSldViewPr snapToGrid="0">
      <p:cViewPr varScale="1">
        <p:scale>
          <a:sx n="99" d="100"/>
          <a:sy n="99" d="100"/>
        </p:scale>
        <p:origin x="252" y="72"/>
      </p:cViewPr>
      <p:guideLst>
        <p:guide orient="horz" pos="2160"/>
        <p:guide orient="horz" pos="710"/>
        <p:guide orient="horz" pos="1349"/>
        <p:guide pos="3840"/>
        <p:guide pos="577"/>
        <p:guide pos="71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commentAuthors" Target="commentAuthors.xml"/><Relationship Id="rId48" Type="http://schemas.microsoft.com/office/2016/11/relationships/changesInfo" Target="changesInfos/changesInfo1.xml"/><Relationship Id="rId8" Type="http://schemas.openxmlformats.org/officeDocument/2006/relationships/slide" Target="slides/slide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anique Ngadimin" userId="eddb8bb3-039d-4a4d-a86a-878cad56145f" providerId="ADAL" clId="{0FD1BB21-DD81-4DAB-8006-3A94F3DB8A30}"/>
    <pc:docChg chg="custSel modSld">
      <pc:chgData name="Jeanique Ngadimin" userId="eddb8bb3-039d-4a4d-a86a-878cad56145f" providerId="ADAL" clId="{0FD1BB21-DD81-4DAB-8006-3A94F3DB8A30}" dt="2019-10-30T10:01:18.458" v="1" actId="478"/>
      <pc:docMkLst>
        <pc:docMk/>
      </pc:docMkLst>
      <pc:sldChg chg="delSp modSp">
        <pc:chgData name="Jeanique Ngadimin" userId="eddb8bb3-039d-4a4d-a86a-878cad56145f" providerId="ADAL" clId="{0FD1BB21-DD81-4DAB-8006-3A94F3DB8A30}" dt="2019-10-30T10:01:18.458" v="1" actId="478"/>
        <pc:sldMkLst>
          <pc:docMk/>
          <pc:sldMk cId="2348333917" sldId="309"/>
        </pc:sldMkLst>
        <pc:spChg chg="del mod">
          <ac:chgData name="Jeanique Ngadimin" userId="eddb8bb3-039d-4a4d-a86a-878cad56145f" providerId="ADAL" clId="{0FD1BB21-DD81-4DAB-8006-3A94F3DB8A30}" dt="2019-10-30T10:01:18.458" v="1" actId="478"/>
          <ac:spMkLst>
            <pc:docMk/>
            <pc:sldMk cId="2348333917" sldId="309"/>
            <ac:spMk id="3" creationId="{7D2A14B8-A819-D34D-928A-40D79F3D55D3}"/>
          </ac:spMkLst>
        </pc:spChg>
      </pc:sldChg>
    </pc:docChg>
  </pc:docChgLst>
  <pc:docChgLst>
    <pc:chgData name="Jeanique Ngadimin" userId="eddb8bb3-039d-4a4d-a86a-878cad56145f" providerId="ADAL" clId="{7BC88512-21C7-4111-A325-2CF90733BF3B}"/>
    <pc:docChg chg="delSld modSld">
      <pc:chgData name="Jeanique Ngadimin" userId="eddb8bb3-039d-4a4d-a86a-878cad56145f" providerId="ADAL" clId="{7BC88512-21C7-4111-A325-2CF90733BF3B}" dt="2019-10-24T08:55:49.861" v="13" actId="20577"/>
      <pc:docMkLst>
        <pc:docMk/>
      </pc:docMkLst>
      <pc:sldChg chg="modSp">
        <pc:chgData name="Jeanique Ngadimin" userId="eddb8bb3-039d-4a4d-a86a-878cad56145f" providerId="ADAL" clId="{7BC88512-21C7-4111-A325-2CF90733BF3B}" dt="2019-10-24T08:41:49.135" v="5" actId="20577"/>
        <pc:sldMkLst>
          <pc:docMk/>
          <pc:sldMk cId="3695126927" sldId="299"/>
        </pc:sldMkLst>
        <pc:spChg chg="mod">
          <ac:chgData name="Jeanique Ngadimin" userId="eddb8bb3-039d-4a4d-a86a-878cad56145f" providerId="ADAL" clId="{7BC88512-21C7-4111-A325-2CF90733BF3B}" dt="2019-10-24T08:41:49.135" v="5" actId="20577"/>
          <ac:spMkLst>
            <pc:docMk/>
            <pc:sldMk cId="3695126927" sldId="299"/>
            <ac:spMk id="2" creationId="{CC0373D4-E852-3444-89CE-E49D7B5900F0}"/>
          </ac:spMkLst>
        </pc:spChg>
      </pc:sldChg>
      <pc:sldChg chg="modSp">
        <pc:chgData name="Jeanique Ngadimin" userId="eddb8bb3-039d-4a4d-a86a-878cad56145f" providerId="ADAL" clId="{7BC88512-21C7-4111-A325-2CF90733BF3B}" dt="2019-10-24T08:46:38.451" v="6" actId="13926"/>
        <pc:sldMkLst>
          <pc:docMk/>
          <pc:sldMk cId="2348333917" sldId="309"/>
        </pc:sldMkLst>
        <pc:spChg chg="mod">
          <ac:chgData name="Jeanique Ngadimin" userId="eddb8bb3-039d-4a4d-a86a-878cad56145f" providerId="ADAL" clId="{7BC88512-21C7-4111-A325-2CF90733BF3B}" dt="2019-10-24T08:46:38.451" v="6" actId="13926"/>
          <ac:spMkLst>
            <pc:docMk/>
            <pc:sldMk cId="2348333917" sldId="309"/>
            <ac:spMk id="3" creationId="{7D2A14B8-A819-D34D-928A-40D79F3D55D3}"/>
          </ac:spMkLst>
        </pc:spChg>
      </pc:sldChg>
      <pc:sldChg chg="modSp">
        <pc:chgData name="Jeanique Ngadimin" userId="eddb8bb3-039d-4a4d-a86a-878cad56145f" providerId="ADAL" clId="{7BC88512-21C7-4111-A325-2CF90733BF3B}" dt="2019-10-24T08:55:49.861" v="13" actId="20577"/>
        <pc:sldMkLst>
          <pc:docMk/>
          <pc:sldMk cId="2796893587" sldId="318"/>
        </pc:sldMkLst>
        <pc:spChg chg="mod">
          <ac:chgData name="Jeanique Ngadimin" userId="eddb8bb3-039d-4a4d-a86a-878cad56145f" providerId="ADAL" clId="{7BC88512-21C7-4111-A325-2CF90733BF3B}" dt="2019-10-24T08:55:49.861" v="13" actId="20577"/>
          <ac:spMkLst>
            <pc:docMk/>
            <pc:sldMk cId="2796893587" sldId="318"/>
            <ac:spMk id="2" creationId="{FA12216D-BD5E-CA4F-AB43-39FEFC952C8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B421BF55-C18A-45E9-B904-61600B52271A}" type="datetimeFigureOut">
              <a:rPr lang="nl-NL" smtClean="0"/>
              <a:pPr/>
              <a:t>17-3-2021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66552B83-1663-4A35-9298-DAD291D97C4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8972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36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9331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zonder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1728096"/>
            <a:ext cx="9470999" cy="1307204"/>
          </a:xfrm>
        </p:spPr>
        <p:txBody>
          <a:bodyPr anchor="t"/>
          <a:lstStyle>
            <a:lvl1pPr>
              <a:defRPr/>
            </a:lvl1pPr>
          </a:lstStyle>
          <a:p>
            <a:r>
              <a:rPr lang="nl-NL" dirty="0" err="1"/>
              <a:t>Usecase</a:t>
            </a:r>
            <a:br>
              <a:rPr lang="nl-NL" dirty="0"/>
            </a:br>
            <a:r>
              <a:rPr lang="nl-NL" dirty="0"/>
              <a:t>informatiestandaard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1D3E6CF9-BF1B-5B42-8137-1AB45A8DCD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03" y="5470361"/>
            <a:ext cx="4935652" cy="1078831"/>
          </a:xfrm>
          <a:prstGeom prst="rect">
            <a:avLst/>
          </a:prstGeom>
        </p:spPr>
      </p:pic>
      <p:sp>
        <p:nvSpPr>
          <p:cNvPr id="16" name="Ondertitel 2">
            <a:extLst>
              <a:ext uri="{FF2B5EF4-FFF2-40B4-BE49-F238E27FC236}">
                <a16:creationId xmlns:a16="http://schemas.microsoft.com/office/drawing/2014/main" id="{3F07279F-1BCB-2347-8D37-5D1CBD1973A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7600" y="630495"/>
            <a:ext cx="7616800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Aanleverformat kwalificatiemateriaal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C315B85D-0DE2-9248-8907-94DD4349395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76620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8086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081200" y="365129"/>
            <a:ext cx="8271593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2050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2762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fbeelding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sz="quarter" idx="13"/>
          </p:nvPr>
        </p:nvSpPr>
        <p:spPr>
          <a:xfrm>
            <a:off x="6095208" y="1879200"/>
            <a:ext cx="5257116" cy="4477150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1799">
                <a:solidFill>
                  <a:schemeClr val="tx1"/>
                </a:solidFill>
              </a:defRPr>
            </a:lvl2pPr>
            <a:lvl3pPr marL="179385" indent="-177796">
              <a:defRPr sz="1799">
                <a:solidFill>
                  <a:schemeClr val="tx1"/>
                </a:solidFill>
              </a:defRPr>
            </a:lvl3pPr>
            <a:lvl4pPr marL="360355" indent="-180971">
              <a:buClr>
                <a:schemeClr val="tx1"/>
              </a:buClr>
              <a:buFont typeface="Arial" panose="020B0604020202020204" pitchFamily="34" charset="0"/>
              <a:buChar char="•"/>
              <a:tabLst/>
              <a:defRPr sz="1799">
                <a:solidFill>
                  <a:schemeClr val="tx1"/>
                </a:solidFill>
              </a:defRPr>
            </a:lvl4pPr>
            <a:lvl5pPr marL="539740" indent="-179385">
              <a:defRPr sz="1799">
                <a:solidFill>
                  <a:schemeClr val="tx1"/>
                </a:solidFill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081202" y="365129"/>
            <a:ext cx="8271124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5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807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655200"/>
            <a:ext cx="4722585" cy="2386800"/>
          </a:xfrm>
        </p:spPr>
        <p:txBody>
          <a:bodyPr anchor="t"/>
          <a:lstStyle>
            <a:lvl1pPr>
              <a:defRPr baseline="0"/>
            </a:lvl1pPr>
          </a:lstStyle>
          <a:p>
            <a:r>
              <a:rPr lang="nl-NL"/>
              <a:t>Klik om titel van presentatie in te voeren</a:t>
            </a:r>
          </a:p>
        </p:txBody>
      </p:sp>
      <p:sp>
        <p:nvSpPr>
          <p:cNvPr id="15" name="Tijdelijke aanduiding voor datum 4"/>
          <p:cNvSpPr>
            <a:spLocks noGrp="1"/>
          </p:cNvSpPr>
          <p:nvPr>
            <p:ph type="body" sz="quarter" idx="11" hasCustomPrompt="1"/>
          </p:nvPr>
        </p:nvSpPr>
        <p:spPr>
          <a:xfrm>
            <a:off x="916399" y="4305670"/>
            <a:ext cx="4722585" cy="4216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voor datum</a:t>
            </a:r>
          </a:p>
        </p:txBody>
      </p:sp>
      <p:sp>
        <p:nvSpPr>
          <p:cNvPr id="16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916682" y="342902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voor naam van presentator</a:t>
            </a:r>
          </a:p>
        </p:txBody>
      </p:sp>
      <p:sp>
        <p:nvSpPr>
          <p:cNvPr id="10" name="Tijdelijke aanduiding voor afbeelding 6"/>
          <p:cNvSpPr>
            <a:spLocks noGrp="1"/>
          </p:cNvSpPr>
          <p:nvPr>
            <p:ph type="pic" sz="quarter" idx="10"/>
          </p:nvPr>
        </p:nvSpPr>
        <p:spPr>
          <a:xfrm>
            <a:off x="5888969" y="0"/>
            <a:ext cx="6303033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pic>
        <p:nvPicPr>
          <p:cNvPr id="7" name="Picture 2" descr="R:\Projecten\406_NICTIZ_HUISSTIJL\van_nictiz\20171113_logoset3\Nictiz logoset nieuw3\RGB\JPG\Nictiz_logo_PO_recht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65" y="5156317"/>
            <a:ext cx="4176000" cy="13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919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7" y="1483097"/>
            <a:ext cx="10357052" cy="497843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211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sp>
        <p:nvSpPr>
          <p:cNvPr id="2" name="Afgeronde rechthoek 1">
            <a:extLst>
              <a:ext uri="{FF2B5EF4-FFF2-40B4-BE49-F238E27FC236}">
                <a16:creationId xmlns:a16="http://schemas.microsoft.com/office/drawing/2014/main" id="{61DA7F65-E487-A64E-8F58-6A8E5FC3B12B}"/>
              </a:ext>
            </a:extLst>
          </p:cNvPr>
          <p:cNvSpPr/>
          <p:nvPr userDrawn="1"/>
        </p:nvSpPr>
        <p:spPr>
          <a:xfrm>
            <a:off x="916681" y="1084758"/>
            <a:ext cx="10357052" cy="5058867"/>
          </a:xfrm>
          <a:prstGeom prst="roundRect">
            <a:avLst>
              <a:gd name="adj" fmla="val 3393"/>
            </a:avLst>
          </a:prstGeom>
          <a:solidFill>
            <a:schemeClr val="bg1"/>
          </a:solidFill>
          <a:ln w="31750">
            <a:solidFill>
              <a:srgbClr val="CD6A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</p:spTree>
    <p:extLst>
      <p:ext uri="{BB962C8B-B14F-4D97-AF65-F5344CB8AC3E}">
        <p14:creationId xmlns:p14="http://schemas.microsoft.com/office/powerpoint/2010/main" val="1212481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4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1" y="2139955"/>
            <a:ext cx="10357201" cy="432117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9724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5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4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  <p:sp>
        <p:nvSpPr>
          <p:cNvPr id="7" name="Tijdelijke aanduiding voor grafiek 2"/>
          <p:cNvSpPr>
            <a:spLocks noGrp="1"/>
          </p:cNvSpPr>
          <p:nvPr>
            <p:ph type="chart" sz="quarter" idx="11"/>
          </p:nvPr>
        </p:nvSpPr>
        <p:spPr>
          <a:xfrm>
            <a:off x="6160702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597142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2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9" y="2141536"/>
            <a:ext cx="5075305" cy="432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507502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/>
          </p:cNvSpPr>
          <p:nvPr>
            <p:ph type="pic" sz="quarter" idx="12"/>
          </p:nvPr>
        </p:nvSpPr>
        <p:spPr>
          <a:xfrm>
            <a:off x="6096002" y="0"/>
            <a:ext cx="6096000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809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400" y="2141536"/>
            <a:ext cx="6340348" cy="432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1" name="Titel 2"/>
          <p:cNvSpPr>
            <a:spLocks noGrp="1"/>
          </p:cNvSpPr>
          <p:nvPr>
            <p:ph type="title" hasCustomPrompt="1"/>
          </p:nvPr>
        </p:nvSpPr>
        <p:spPr>
          <a:xfrm>
            <a:off x="916685" y="1126800"/>
            <a:ext cx="6340064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 noChangeAspect="1"/>
          </p:cNvSpPr>
          <p:nvPr>
            <p:ph type="pic" sz="quarter" idx="14"/>
          </p:nvPr>
        </p:nvSpPr>
        <p:spPr>
          <a:xfrm>
            <a:off x="8120328" y="0"/>
            <a:ext cx="4071671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647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A880485B-E133-3A4D-8A03-00B329A9DB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750" y="2744627"/>
            <a:ext cx="7810918" cy="136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1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6681" y="469977"/>
            <a:ext cx="10357052" cy="1015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6681" y="1485181"/>
            <a:ext cx="10357052" cy="497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90E19CBA-4415-2E41-92DD-6294539F4A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pic>
        <p:nvPicPr>
          <p:cNvPr id="8" name="Afbeelding 7" descr="Afbeelding met object&#10;&#10;Automatisch gegenereerde beschrijving">
            <a:extLst>
              <a:ext uri="{FF2B5EF4-FFF2-40B4-BE49-F238E27FC236}">
                <a16:creationId xmlns:a16="http://schemas.microsoft.com/office/drawing/2014/main" id="{E22E00C8-22EB-3F45-8B13-81F47335A748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726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85" r:id="rId4"/>
    <p:sldLayoutId id="2147483676" r:id="rId5"/>
    <p:sldLayoutId id="2147483677" r:id="rId6"/>
    <p:sldLayoutId id="2147483673" r:id="rId7"/>
    <p:sldLayoutId id="2147483674" r:id="rId8"/>
    <p:sldLayoutId id="2147483667" r:id="rId9"/>
  </p:sldLayoutIdLst>
  <p:hf sldNum="0" hdr="0" ftr="0"/>
  <p:txStyles>
    <p:titleStyle>
      <a:lvl1pPr algn="l" defTabSz="914381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381" rtl="0" eaLnBrk="1" latinLnBrk="0" hangingPunct="1">
        <a:lnSpc>
          <a:spcPct val="125000"/>
        </a:lnSpc>
        <a:spcBef>
          <a:spcPts val="999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0" indent="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None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82560" indent="-18256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357182" indent="-174621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541326" indent="-184146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093" y="365129"/>
            <a:ext cx="10514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093" y="1825625"/>
            <a:ext cx="105142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60867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3" r:id="rId2"/>
    <p:sldLayoutId id="2147483684" r:id="rId3"/>
  </p:sldLayoutIdLst>
  <p:txStyles>
    <p:titleStyle>
      <a:lvl1pPr algn="l" defTabSz="914381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charset="0"/>
          <a:ea typeface="Verdana" charset="0"/>
          <a:cs typeface="Verdana" charset="0"/>
        </a:defRPr>
      </a:lvl1pPr>
    </p:titleStyle>
    <p:bodyStyle>
      <a:lvl1pPr marL="0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2000" b="1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marL="1799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2pPr>
      <a:lvl3pPr marL="222245" indent="-220659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Arial"/>
        <a:buChar char="•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3pPr>
      <a:lvl4pPr marL="287994" indent="-287994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Clr>
          <a:schemeClr val="accent1"/>
        </a:buClr>
        <a:buFont typeface=".AppleSystemUIFont" charset="-120"/>
        <a:buChar char="–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4pPr>
      <a:lvl5pPr marL="2057358" indent="-228595" algn="l" defTabSz="914381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D43D83-D6E7-9942-9B29-DACEC7F7F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601" y="2064271"/>
            <a:ext cx="10819474" cy="1758054"/>
          </a:xfrm>
        </p:spPr>
        <p:txBody>
          <a:bodyPr>
            <a:normAutofit/>
          </a:bodyPr>
          <a:lstStyle/>
          <a:p>
            <a:r>
              <a:rPr lang="nl-NL" sz="5400" dirty="0">
                <a:solidFill>
                  <a:srgbClr val="E17032"/>
                </a:solidFill>
              </a:rPr>
              <a:t>Raadplegen</a:t>
            </a:r>
            <a:br>
              <a:rPr lang="nl-NL" sz="5400" dirty="0">
                <a:solidFill>
                  <a:srgbClr val="E17032"/>
                </a:solidFill>
              </a:rPr>
            </a:br>
            <a:r>
              <a:rPr lang="nl-NL" sz="5400" dirty="0">
                <a:solidFill>
                  <a:srgbClr val="E17032"/>
                </a:solidFill>
              </a:rPr>
              <a:t>Basisgegevens GGZ</a:t>
            </a:r>
            <a:endParaRPr lang="nl-NL" sz="5400" b="0" i="1" dirty="0">
              <a:solidFill>
                <a:srgbClr val="E17032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665F0AF-46E5-CC4E-839E-32BBB10A2B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6682" y="574232"/>
            <a:ext cx="9436634" cy="864603"/>
          </a:xfrm>
        </p:spPr>
        <p:txBody>
          <a:bodyPr>
            <a:normAutofit/>
          </a:bodyPr>
          <a:lstStyle/>
          <a:p>
            <a:r>
              <a:rPr lang="nl-NL" sz="2800" dirty="0"/>
              <a:t>Aanleverformat kwalificatiemateriaal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1DD75C03-2C1B-C145-8453-3EA0D2550A75}"/>
              </a:ext>
            </a:extLst>
          </p:cNvPr>
          <p:cNvSpPr/>
          <p:nvPr/>
        </p:nvSpPr>
        <p:spPr>
          <a:xfrm>
            <a:off x="916682" y="3822325"/>
            <a:ext cx="38487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solidFill>
                  <a:srgbClr val="E17032"/>
                </a:solidFill>
              </a:rPr>
              <a:t>Versienummer 	: 0.1.0 	 </a:t>
            </a:r>
          </a:p>
          <a:p>
            <a:r>
              <a:rPr lang="nl-NL" dirty="0">
                <a:solidFill>
                  <a:srgbClr val="E17032"/>
                </a:solidFill>
              </a:rPr>
              <a:t>Publicatiedatum	: 2019.01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8992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3.2 – Wilsverklaringen </a:t>
            </a:r>
          </a:p>
        </p:txBody>
      </p:sp>
    </p:spTree>
    <p:extLst>
      <p:ext uri="{BB962C8B-B14F-4D97-AF65-F5344CB8AC3E}">
        <p14:creationId xmlns:p14="http://schemas.microsoft.com/office/powerpoint/2010/main" val="5240307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3.3 – Juridische status</a:t>
            </a:r>
          </a:p>
        </p:txBody>
      </p:sp>
    </p:spTree>
    <p:extLst>
      <p:ext uri="{BB962C8B-B14F-4D97-AF65-F5344CB8AC3E}">
        <p14:creationId xmlns:p14="http://schemas.microsoft.com/office/powerpoint/2010/main" val="15821694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3.4 – </a:t>
            </a:r>
            <a:r>
              <a:rPr lang="nl-NL" dirty="0" err="1"/>
              <a:t>Vrijheidsbeperkende</a:t>
            </a:r>
            <a:r>
              <a:rPr lang="nl-NL" dirty="0"/>
              <a:t> maatregelen</a:t>
            </a:r>
          </a:p>
        </p:txBody>
      </p:sp>
    </p:spTree>
    <p:extLst>
      <p:ext uri="{BB962C8B-B14F-4D97-AF65-F5344CB8AC3E}">
        <p14:creationId xmlns:p14="http://schemas.microsoft.com/office/powerpoint/2010/main" val="23483339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4.1 - Contactpersoon</a:t>
            </a:r>
          </a:p>
        </p:txBody>
      </p:sp>
    </p:spTree>
    <p:extLst>
      <p:ext uri="{BB962C8B-B14F-4D97-AF65-F5344CB8AC3E}">
        <p14:creationId xmlns:p14="http://schemas.microsoft.com/office/powerpoint/2010/main" val="38663470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5.1 – Functionele/mentale status</a:t>
            </a:r>
          </a:p>
        </p:txBody>
      </p:sp>
    </p:spTree>
    <p:extLst>
      <p:ext uri="{BB962C8B-B14F-4D97-AF65-F5344CB8AC3E}">
        <p14:creationId xmlns:p14="http://schemas.microsoft.com/office/powerpoint/2010/main" val="19540621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6.1 – Problemen (incl. diagnoses)</a:t>
            </a:r>
          </a:p>
        </p:txBody>
      </p:sp>
    </p:spTree>
    <p:extLst>
      <p:ext uri="{BB962C8B-B14F-4D97-AF65-F5344CB8AC3E}">
        <p14:creationId xmlns:p14="http://schemas.microsoft.com/office/powerpoint/2010/main" val="12566823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7.1 - Drugsgebruik</a:t>
            </a:r>
          </a:p>
        </p:txBody>
      </p:sp>
    </p:spTree>
    <p:extLst>
      <p:ext uri="{BB962C8B-B14F-4D97-AF65-F5344CB8AC3E}">
        <p14:creationId xmlns:p14="http://schemas.microsoft.com/office/powerpoint/2010/main" val="32107308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7.2 - Alcoholgebruik</a:t>
            </a:r>
          </a:p>
        </p:txBody>
      </p:sp>
    </p:spTree>
    <p:extLst>
      <p:ext uri="{BB962C8B-B14F-4D97-AF65-F5344CB8AC3E}">
        <p14:creationId xmlns:p14="http://schemas.microsoft.com/office/powerpoint/2010/main" val="5778547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7.3 - Tabakgebruik</a:t>
            </a:r>
          </a:p>
        </p:txBody>
      </p:sp>
    </p:spTree>
    <p:extLst>
      <p:ext uri="{BB962C8B-B14F-4D97-AF65-F5344CB8AC3E}">
        <p14:creationId xmlns:p14="http://schemas.microsoft.com/office/powerpoint/2010/main" val="3090497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8.1 - Woonsituatie</a:t>
            </a:r>
          </a:p>
        </p:txBody>
      </p:sp>
    </p:spTree>
    <p:extLst>
      <p:ext uri="{BB962C8B-B14F-4D97-AF65-F5344CB8AC3E}">
        <p14:creationId xmlns:p14="http://schemas.microsoft.com/office/powerpoint/2010/main" val="198580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9D06D2-4D59-3B46-B038-E31D55366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Algemene informatie </a:t>
            </a:r>
            <a:r>
              <a:rPr lang="nl-NL" sz="1400" b="0"/>
              <a:t>vul hier je informatie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CBB6BB-2478-5742-917D-36C77AA2510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397" y="1483097"/>
            <a:ext cx="10357052" cy="4703391"/>
          </a:xfrm>
        </p:spPr>
        <p:txBody>
          <a:bodyPr>
            <a:normAutofit/>
          </a:bodyPr>
          <a:lstStyle/>
          <a:p>
            <a:r>
              <a:rPr lang="nl-NL" sz="1800"/>
              <a:t>Naam leverancier		:  </a:t>
            </a:r>
          </a:p>
          <a:p>
            <a:r>
              <a:rPr lang="nl-NL" sz="1800"/>
              <a:t>Leveranciersnummer		: </a:t>
            </a:r>
          </a:p>
          <a:p>
            <a:endParaRPr lang="nl-NL" sz="1800"/>
          </a:p>
          <a:p>
            <a:r>
              <a:rPr lang="nl-NL" sz="1800"/>
              <a:t>Naam applicatie		: </a:t>
            </a:r>
          </a:p>
          <a:p>
            <a:r>
              <a:rPr lang="nl-NL" sz="1800"/>
              <a:t>Versienummer applicatie	: </a:t>
            </a:r>
          </a:p>
          <a:p>
            <a:endParaRPr lang="nl-NL" sz="1800"/>
          </a:p>
          <a:p>
            <a:r>
              <a:rPr lang="nl-NL" sz="1800"/>
              <a:t>Start kwalificatieslot		: </a:t>
            </a:r>
          </a:p>
          <a:p>
            <a:endParaRPr lang="nl-NL" sz="1800"/>
          </a:p>
          <a:p>
            <a:r>
              <a:rPr lang="nl-NL" sz="1800"/>
              <a:t>Datum aanleveren format	: </a:t>
            </a:r>
          </a:p>
          <a:p>
            <a:endParaRPr lang="nl-NL"/>
          </a:p>
          <a:p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33134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8.2 - Gezinssituatie</a:t>
            </a:r>
          </a:p>
        </p:txBody>
      </p:sp>
    </p:spTree>
    <p:extLst>
      <p:ext uri="{BB962C8B-B14F-4D97-AF65-F5344CB8AC3E}">
        <p14:creationId xmlns:p14="http://schemas.microsoft.com/office/powerpoint/2010/main" val="22588385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8.3 - Taalvaardigheid</a:t>
            </a:r>
          </a:p>
        </p:txBody>
      </p:sp>
    </p:spTree>
    <p:extLst>
      <p:ext uri="{BB962C8B-B14F-4D97-AF65-F5344CB8AC3E}">
        <p14:creationId xmlns:p14="http://schemas.microsoft.com/office/powerpoint/2010/main" val="6232906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8.4 – Participatie in maatschappij</a:t>
            </a:r>
          </a:p>
        </p:txBody>
      </p:sp>
    </p:spTree>
    <p:extLst>
      <p:ext uri="{BB962C8B-B14F-4D97-AF65-F5344CB8AC3E}">
        <p14:creationId xmlns:p14="http://schemas.microsoft.com/office/powerpoint/2010/main" val="6293169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8.5 – Hulp van anderen</a:t>
            </a:r>
          </a:p>
        </p:txBody>
      </p:sp>
    </p:spTree>
    <p:extLst>
      <p:ext uri="{BB962C8B-B14F-4D97-AF65-F5344CB8AC3E}">
        <p14:creationId xmlns:p14="http://schemas.microsoft.com/office/powerpoint/2010/main" val="4749115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9.1 – Laboratoriumuitslagen</a:t>
            </a:r>
          </a:p>
        </p:txBody>
      </p:sp>
    </p:spTree>
    <p:extLst>
      <p:ext uri="{BB962C8B-B14F-4D97-AF65-F5344CB8AC3E}">
        <p14:creationId xmlns:p14="http://schemas.microsoft.com/office/powerpoint/2010/main" val="42479448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9.2 - Vragenlijsten</a:t>
            </a:r>
          </a:p>
        </p:txBody>
      </p:sp>
    </p:spTree>
    <p:extLst>
      <p:ext uri="{BB962C8B-B14F-4D97-AF65-F5344CB8AC3E}">
        <p14:creationId xmlns:p14="http://schemas.microsoft.com/office/powerpoint/2010/main" val="31202064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9.3 - Verrichtingen</a:t>
            </a:r>
          </a:p>
        </p:txBody>
      </p:sp>
    </p:spTree>
    <p:extLst>
      <p:ext uri="{BB962C8B-B14F-4D97-AF65-F5344CB8AC3E}">
        <p14:creationId xmlns:p14="http://schemas.microsoft.com/office/powerpoint/2010/main" val="6937262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9.4 - Verslagen</a:t>
            </a:r>
          </a:p>
        </p:txBody>
      </p:sp>
    </p:spTree>
    <p:extLst>
      <p:ext uri="{BB962C8B-B14F-4D97-AF65-F5344CB8AC3E}">
        <p14:creationId xmlns:p14="http://schemas.microsoft.com/office/powerpoint/2010/main" val="8390123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10.1 - Huisarts</a:t>
            </a:r>
          </a:p>
        </p:txBody>
      </p:sp>
    </p:spTree>
    <p:extLst>
      <p:ext uri="{BB962C8B-B14F-4D97-AF65-F5344CB8AC3E}">
        <p14:creationId xmlns:p14="http://schemas.microsoft.com/office/powerpoint/2010/main" val="41893761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10.2 - Regiebehandelaar</a:t>
            </a:r>
          </a:p>
        </p:txBody>
      </p:sp>
    </p:spTree>
    <p:extLst>
      <p:ext uri="{BB962C8B-B14F-4D97-AF65-F5344CB8AC3E}">
        <p14:creationId xmlns:p14="http://schemas.microsoft.com/office/powerpoint/2010/main" val="2288403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F71DF-E941-584D-AC9D-D942D7DA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Gebruik aanleverformat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07298B-8227-BA4F-8E04-C8C775D8E81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342894" indent="-342894">
              <a:buFontTx/>
              <a:buChar char="-"/>
            </a:pPr>
            <a:r>
              <a:rPr lang="nl-NL" sz="1800" b="0"/>
              <a:t>Screenshots op juiste pagina invullen. Elke sectie heeft een eigen pagina, de ‘paginasectie’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Meer pagina’s nodig? Dupliceer de desbetreffende paginasectie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Staan er op één screenshot meerdere secties? Vermeld het bij de desbetreffende paginasectie. Voorbeeld: als sectie 1.1, 1.2 en 1.3 op één screenshot staan, dan bij paginasectie 1.2 en 1.3 vermelden ‘zie 1.1’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Toelichting op een screenshot plaatsen in het notitieblok van de sheet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Op 100% grootte moeten de screenshots duidelijk leesbaar zijn (zonder in te zoomen)</a:t>
            </a:r>
          </a:p>
          <a:p>
            <a:pPr marL="342894" indent="-342894">
              <a:buFontTx/>
              <a:buChar char="-"/>
            </a:pPr>
            <a:endParaRPr lang="nl-NL" sz="1800" b="0"/>
          </a:p>
          <a:p>
            <a:r>
              <a:rPr lang="nl-NL" sz="1800">
                <a:solidFill>
                  <a:srgbClr val="CD6AA7"/>
                </a:solidFill>
              </a:rPr>
              <a:t>Let op</a:t>
            </a:r>
            <a:r>
              <a:rPr lang="nl-NL" sz="1800" b="0">
                <a:solidFill>
                  <a:srgbClr val="CD6AA7"/>
                </a:solidFill>
              </a:rPr>
              <a:t>: </a:t>
            </a:r>
            <a:r>
              <a:rPr lang="nl-NL" sz="1800" b="0"/>
              <a:t>de screenshots moeten zijn gemaakt op dezelfde dag van de test executie op 	  </a:t>
            </a:r>
            <a:r>
              <a:rPr lang="nl-NL" sz="1800" b="0" err="1"/>
              <a:t>Touchstone</a:t>
            </a:r>
            <a:endParaRPr lang="nl-NL" sz="1800" b="0"/>
          </a:p>
          <a:p>
            <a:pPr marL="342894" indent="-342894">
              <a:buFontTx/>
              <a:buChar char="-"/>
            </a:pPr>
            <a:endParaRPr lang="nl-NL" sz="1800" b="0"/>
          </a:p>
        </p:txBody>
      </p:sp>
    </p:spTree>
    <p:extLst>
      <p:ext uri="{BB962C8B-B14F-4D97-AF65-F5344CB8AC3E}">
        <p14:creationId xmlns:p14="http://schemas.microsoft.com/office/powerpoint/2010/main" val="10007400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10.3 – Overige behandelaars</a:t>
            </a:r>
          </a:p>
        </p:txBody>
      </p:sp>
    </p:spTree>
    <p:extLst>
      <p:ext uri="{BB962C8B-B14F-4D97-AF65-F5344CB8AC3E}">
        <p14:creationId xmlns:p14="http://schemas.microsoft.com/office/powerpoint/2010/main" val="24536862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10.4 - Zorgaanbieder</a:t>
            </a:r>
          </a:p>
        </p:txBody>
      </p:sp>
    </p:spTree>
    <p:extLst>
      <p:ext uri="{BB962C8B-B14F-4D97-AF65-F5344CB8AC3E}">
        <p14:creationId xmlns:p14="http://schemas.microsoft.com/office/powerpoint/2010/main" val="30086441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899688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Raadplegen en tonen Basisgegevens GGZ scenario 1.2</a:t>
            </a:r>
          </a:p>
        </p:txBody>
      </p:sp>
    </p:spTree>
    <p:extLst>
      <p:ext uri="{BB962C8B-B14F-4D97-AF65-F5344CB8AC3E}">
        <p14:creationId xmlns:p14="http://schemas.microsoft.com/office/powerpoint/2010/main" val="364967535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1.1 – Patiëntgegevens </a:t>
            </a:r>
          </a:p>
        </p:txBody>
      </p:sp>
    </p:spTree>
    <p:extLst>
      <p:ext uri="{BB962C8B-B14F-4D97-AF65-F5344CB8AC3E}">
        <p14:creationId xmlns:p14="http://schemas.microsoft.com/office/powerpoint/2010/main" val="36073761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1.2 – Burgerlijke staat</a:t>
            </a:r>
          </a:p>
        </p:txBody>
      </p:sp>
    </p:spTree>
    <p:extLst>
      <p:ext uri="{BB962C8B-B14F-4D97-AF65-F5344CB8AC3E}">
        <p14:creationId xmlns:p14="http://schemas.microsoft.com/office/powerpoint/2010/main" val="209471469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681" y="467897"/>
            <a:ext cx="10357052" cy="1342796"/>
          </a:xfrm>
        </p:spPr>
        <p:txBody>
          <a:bodyPr>
            <a:normAutofit/>
          </a:bodyPr>
          <a:lstStyle/>
          <a:p>
            <a:r>
              <a:rPr lang="nl-NL" sz="1400" dirty="0"/>
              <a:t>Screenshots van </a:t>
            </a:r>
            <a:r>
              <a:rPr lang="nl-NL" sz="1400" dirty="0" err="1"/>
              <a:t>BgGGZ</a:t>
            </a:r>
            <a:r>
              <a:rPr lang="nl-NL" sz="1400"/>
              <a:t> secties </a:t>
            </a:r>
            <a:r>
              <a:rPr lang="nl-NL" sz="1400" dirty="0"/>
              <a:t>en/of </a:t>
            </a:r>
            <a:r>
              <a:rPr lang="nl-NL" sz="1400" dirty="0" err="1"/>
              <a:t>Zibs</a:t>
            </a:r>
            <a:r>
              <a:rPr lang="nl-NL" sz="1400" dirty="0"/>
              <a:t> waarvoor XIS kenbaar maakt dat er geen gegevens bekend zijn.</a:t>
            </a:r>
          </a:p>
        </p:txBody>
      </p:sp>
    </p:spTree>
    <p:extLst>
      <p:ext uri="{BB962C8B-B14F-4D97-AF65-F5344CB8AC3E}">
        <p14:creationId xmlns:p14="http://schemas.microsoft.com/office/powerpoint/2010/main" val="279689358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210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32E70-6820-AD49-A89A-42986FF8B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Touchstone</a:t>
            </a:r>
            <a:r>
              <a:rPr lang="nl-NL"/>
              <a:t> executie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AF5A4-0C9C-AD48-9AE7-0A35946BA5E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7355" y="1159933"/>
            <a:ext cx="10355703" cy="4977791"/>
          </a:xfrm>
        </p:spPr>
        <p:txBody>
          <a:bodyPr vert="horz" lIns="91428" tIns="45714" rIns="91428" bIns="45714" rtlCol="0" anchor="t">
            <a:normAutofit/>
          </a:bodyPr>
          <a:lstStyle/>
          <a:p>
            <a:r>
              <a:rPr lang="nl-NL" sz="1600"/>
              <a:t>Vul onderin de link van de </a:t>
            </a:r>
            <a:r>
              <a:rPr lang="nl-NL" sz="1600" err="1"/>
              <a:t>Touchstone</a:t>
            </a:r>
            <a:r>
              <a:rPr lang="nl-NL" sz="1600"/>
              <a:t> executie</a:t>
            </a:r>
          </a:p>
          <a:p>
            <a:r>
              <a:rPr lang="nl-NL" sz="1600">
                <a:latin typeface="Verdana"/>
                <a:ea typeface="Verdana"/>
              </a:rPr>
              <a:t>Gebruik alleen het testoverzicht, herkenbaar aan dit format</a:t>
            </a:r>
          </a:p>
          <a:p>
            <a:r>
              <a:rPr lang="nl-NL" sz="1600" b="0"/>
              <a:t>https://touchstone.aegis.net/touchstone/execution?exec=&lt;ID-CODE&gt;</a:t>
            </a:r>
          </a:p>
          <a:p>
            <a:endParaRPr lang="nl-NL" sz="1600"/>
          </a:p>
          <a:p>
            <a:endParaRPr lang="nl-NL" sz="1600"/>
          </a:p>
          <a:p>
            <a:r>
              <a:rPr lang="nl-NL" sz="1600"/>
              <a:t>Vul hier de link:  </a:t>
            </a:r>
          </a:p>
          <a:p>
            <a:endParaRPr lang="nl-NL" sz="1200"/>
          </a:p>
          <a:p>
            <a:r>
              <a:rPr lang="nl-NL" sz="1600"/>
              <a:t>Datum uitvoeren test: </a:t>
            </a:r>
          </a:p>
          <a:p>
            <a:endParaRPr lang="nl-NL" sz="1600"/>
          </a:p>
          <a:p>
            <a:endParaRPr lang="nl-NL" sz="1600"/>
          </a:p>
          <a:p>
            <a:endParaRPr lang="nl-NL"/>
          </a:p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0D123CA-9AD1-4A1D-AACE-8C12DEC3DB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356" y="2483915"/>
            <a:ext cx="6542823" cy="35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644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Basisgegevens GGZ</a:t>
            </a:r>
            <a:br>
              <a:rPr lang="nl-NL" sz="3600" dirty="0"/>
            </a:br>
            <a:r>
              <a:rPr lang="nl-NL" sz="3600" dirty="0"/>
              <a:t>Scenario 1.1</a:t>
            </a:r>
          </a:p>
        </p:txBody>
      </p:sp>
    </p:spTree>
    <p:extLst>
      <p:ext uri="{BB962C8B-B14F-4D97-AF65-F5344CB8AC3E}">
        <p14:creationId xmlns:p14="http://schemas.microsoft.com/office/powerpoint/2010/main" val="3695126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1.1 - Patiëntgegevens 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7441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Sectie 1.2 – Burgerlijke staat </a:t>
            </a:r>
          </a:p>
        </p:txBody>
      </p:sp>
    </p:spTree>
    <p:extLst>
      <p:ext uri="{BB962C8B-B14F-4D97-AF65-F5344CB8AC3E}">
        <p14:creationId xmlns:p14="http://schemas.microsoft.com/office/powerpoint/2010/main" val="3040574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2.1 - Verzekeringsgegevens</a:t>
            </a:r>
          </a:p>
        </p:txBody>
      </p:sp>
    </p:spTree>
    <p:extLst>
      <p:ext uri="{BB962C8B-B14F-4D97-AF65-F5344CB8AC3E}">
        <p14:creationId xmlns:p14="http://schemas.microsoft.com/office/powerpoint/2010/main" val="42642541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Sectie 3.1 - Behandelaanwijzingen</a:t>
            </a:r>
          </a:p>
        </p:txBody>
      </p:sp>
    </p:spTree>
    <p:extLst>
      <p:ext uri="{BB962C8B-B14F-4D97-AF65-F5344CB8AC3E}">
        <p14:creationId xmlns:p14="http://schemas.microsoft.com/office/powerpoint/2010/main" val="570525720"/>
      </p:ext>
    </p:extLst>
  </p:cSld>
  <p:clrMapOvr>
    <a:masterClrMapping/>
  </p:clrMapOvr>
</p:sld>
</file>

<file path=ppt/theme/theme1.xml><?xml version="1.0" encoding="utf-8"?>
<a:theme xmlns:a="http://schemas.openxmlformats.org/drawingml/2006/main" name="Nictiz16x9_NL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ictiz PP 2017 4-3 EN v5.pptx" id="{AD81FBFC-8746-45E8-A140-91B023E4E1DC}" vid="{5AFCAE8C-1817-4CAB-B60C-117158CE0C9B}"/>
    </a:ext>
  </a:extLst>
</a:theme>
</file>

<file path=ppt/theme/theme2.xml><?xml version="1.0" encoding="utf-8"?>
<a:theme xmlns:a="http://schemas.openxmlformats.org/drawingml/2006/main" name="Nictiz16x9_NL_corporate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FFD6D624A48D4F9CBD90970ACEA807" ma:contentTypeVersion="9" ma:contentTypeDescription="Een nieuw document maken." ma:contentTypeScope="" ma:versionID="0c521f26015b906745d4cb1a0f5d0f44">
  <xsd:schema xmlns:xsd="http://www.w3.org/2001/XMLSchema" xmlns:xs="http://www.w3.org/2001/XMLSchema" xmlns:p="http://schemas.microsoft.com/office/2006/metadata/properties" xmlns:ns2="57a454f0-5ff0-4018-a0a2-a3194bf03426" xmlns:ns3="894454b1-9258-4102-a48c-c339664a305b" targetNamespace="http://schemas.microsoft.com/office/2006/metadata/properties" ma:root="true" ma:fieldsID="465359106430cd1b53a82050a66d0350" ns2:_="" ns3:_="">
    <xsd:import namespace="57a454f0-5ff0-4018-a0a2-a3194bf03426"/>
    <xsd:import namespace="894454b1-9258-4102-a48c-c339664a305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a454f0-5ff0-4018-a0a2-a3194bf0342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454b1-9258-4102-a48c-c339664a305b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EF5B1E9-B15E-46DB-8437-BCB6B51FC3A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7a454f0-5ff0-4018-a0a2-a3194bf03426"/>
    <ds:schemaRef ds:uri="894454b1-9258-4102-a48c-c339664a30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6803B14-7EBE-4005-9148-116AD9BB46D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9A1E1E7-7C8C-495F-B7E1-016FDA9CAA8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Nictiz16x9_NL</Template>
  <TotalTime>68</TotalTime>
  <Words>369</Words>
  <Application>Microsoft Office PowerPoint</Application>
  <PresentationFormat>Aangepast</PresentationFormat>
  <Paragraphs>66</Paragraphs>
  <Slides>36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36</vt:i4>
      </vt:variant>
    </vt:vector>
  </HeadingPairs>
  <TitlesOfParts>
    <vt:vector size="42" baseType="lpstr">
      <vt:lpstr>.AppleSystemUIFont</vt:lpstr>
      <vt:lpstr>Arial</vt:lpstr>
      <vt:lpstr>Calibri</vt:lpstr>
      <vt:lpstr>Verdana</vt:lpstr>
      <vt:lpstr>Nictiz16x9_NL</vt:lpstr>
      <vt:lpstr>Nictiz16x9_NL_corporate</vt:lpstr>
      <vt:lpstr>Raadplegen Basisgegevens GGZ</vt:lpstr>
      <vt:lpstr>Algemene informatie vul hier je informatie aan</vt:lpstr>
      <vt:lpstr>Gebruik aanleverformat</vt:lpstr>
      <vt:lpstr>Touchstone executie</vt:lpstr>
      <vt:lpstr>Basisgegevens GGZ Scenario 1.1</vt:lpstr>
      <vt:lpstr>Sectie 1.1 - Patiëntgegevens </vt:lpstr>
      <vt:lpstr>Sectie 1.2 – Burgerlijke staat </vt:lpstr>
      <vt:lpstr>Sectie 2.1 - Verzekeringsgegevens</vt:lpstr>
      <vt:lpstr>Sectie 3.1 - Behandelaanwijzingen</vt:lpstr>
      <vt:lpstr>Sectie 3.2 – Wilsverklaringen </vt:lpstr>
      <vt:lpstr>Sectie 3.3 – Juridische status</vt:lpstr>
      <vt:lpstr>Sectie 3.4 – Vrijheidsbeperkende maatregelen</vt:lpstr>
      <vt:lpstr>Sectie 4.1 - Contactpersoon</vt:lpstr>
      <vt:lpstr>Sectie 5.1 – Functionele/mentale status</vt:lpstr>
      <vt:lpstr>Sectie 6.1 – Problemen (incl. diagnoses)</vt:lpstr>
      <vt:lpstr>Sectie 7.1 - Drugsgebruik</vt:lpstr>
      <vt:lpstr>Sectie 7.2 - Alcoholgebruik</vt:lpstr>
      <vt:lpstr>Sectie 7.3 - Tabakgebruik</vt:lpstr>
      <vt:lpstr>Sectie 8.1 - Woonsituatie</vt:lpstr>
      <vt:lpstr>Sectie 8.2 - Gezinssituatie</vt:lpstr>
      <vt:lpstr>Sectie 8.3 - Taalvaardigheid</vt:lpstr>
      <vt:lpstr>Sectie 8.4 – Participatie in maatschappij</vt:lpstr>
      <vt:lpstr>Sectie 8.5 – Hulp van anderen</vt:lpstr>
      <vt:lpstr>Sectie 9.1 – Laboratoriumuitslagen</vt:lpstr>
      <vt:lpstr>Sectie 9.2 - Vragenlijsten</vt:lpstr>
      <vt:lpstr>Sectie 9.3 - Verrichtingen</vt:lpstr>
      <vt:lpstr>Sectie 9.4 - Verslagen</vt:lpstr>
      <vt:lpstr>Sectie 10.1 - Huisarts</vt:lpstr>
      <vt:lpstr>Sectie 10.2 - Regiebehandelaar</vt:lpstr>
      <vt:lpstr>Sectie 10.3 – Overige behandelaars</vt:lpstr>
      <vt:lpstr>Sectie 10.4 - Zorgaanbieder</vt:lpstr>
      <vt:lpstr>Raadplegen en tonen Basisgegevens GGZ scenario 1.2</vt:lpstr>
      <vt:lpstr>Sectie 1.1 – Patiëntgegevens </vt:lpstr>
      <vt:lpstr>Sectie 1.2 – Burgerlijke staat</vt:lpstr>
      <vt:lpstr>Screenshots van BgGGZ secties en/of Zibs waarvoor XIS kenbaar maakt dat er geen gegevens bekend zijn.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Charlotte Schreuder</dc:creator>
  <cp:lastModifiedBy>Terrence Young</cp:lastModifiedBy>
  <cp:revision>2</cp:revision>
  <dcterms:created xsi:type="dcterms:W3CDTF">2019-08-02T18:27:37Z</dcterms:created>
  <dcterms:modified xsi:type="dcterms:W3CDTF">2021-03-17T13:09:42Z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0x01010015FFD6D624A48D4F9CBD90970ACEA807</vt:lpwstr>
  </property>
  <property fmtid="{D5CDD505-2E9C-101B-9397-08002B2CF9AE}" pid="3" name="Order">
    <vt:r8>100</vt:r8>
  </property>
</Properties>
</file>